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112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20e3d8e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20e3d8e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205d1f361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205d1f361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205d1f361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205d1f361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d20e3d8e3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d20e3d8e3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2095987c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d2095987c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97625"/>
            <a:ext cx="9144003" cy="149573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36925" y="615300"/>
            <a:ext cx="8661600" cy="30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2F5496"/>
                </a:solidFill>
              </a:rPr>
              <a:t>SESSION 5 (15.30  - 16.45)</a:t>
            </a:r>
            <a:r>
              <a:rPr lang="en-GB" sz="2000">
                <a:solidFill>
                  <a:srgbClr val="2F5496"/>
                </a:solidFill>
              </a:rPr>
              <a:t> </a:t>
            </a:r>
            <a:endParaRPr sz="20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2F5496"/>
                </a:solidFill>
              </a:rPr>
              <a:t>Engagement of academic associations and scientific networks in multi-disciplinary science advice for policy</a:t>
            </a:r>
            <a:endParaRPr sz="23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F5496"/>
                </a:solidFill>
              </a:rPr>
              <a:t>Chair: Prof. Gaby Umbach </a:t>
            </a:r>
            <a:endParaRPr sz="2500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97625"/>
            <a:ext cx="9144003" cy="149573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81675" y="95600"/>
            <a:ext cx="91971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137160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33850" y="76475"/>
            <a:ext cx="86616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	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33850" y="76475"/>
            <a:ext cx="8661600" cy="50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2F5496"/>
                </a:solidFill>
              </a:rPr>
              <a:t>Agenda </a:t>
            </a:r>
            <a:endParaRPr sz="2300" b="1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2F5496"/>
                </a:solidFill>
              </a:rPr>
              <a:t>15.30 - 15.50 	Introduction - chair and speakers </a:t>
            </a:r>
            <a:endParaRPr sz="23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2F5496"/>
                </a:solidFill>
              </a:rPr>
              <a:t>15.50 - 16.25 Discussion in subgroups </a:t>
            </a:r>
            <a:endParaRPr sz="23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2F5496"/>
                </a:solidFill>
              </a:rPr>
              <a:t>16.25 - 16.45 	Wrap up &amp; feedback from the speakers </a:t>
            </a:r>
            <a:endParaRPr sz="23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914400" lvl="0" indent="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				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97625"/>
            <a:ext cx="9144003" cy="149573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59800" y="111750"/>
            <a:ext cx="8879004" cy="459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dirty="0">
                <a:solidFill>
                  <a:srgbClr val="2F5496"/>
                </a:solidFill>
              </a:rPr>
              <a:t>INTRODUCTION </a:t>
            </a:r>
            <a:endParaRPr sz="2300" b="1" dirty="0">
              <a:solidFill>
                <a:srgbClr val="2F5496"/>
              </a:solidFill>
            </a:endParaRPr>
          </a:p>
          <a:p>
            <a:pPr marL="457200" lvl="0" indent="-317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2000" dirty="0">
                <a:solidFill>
                  <a:srgbClr val="2F5496"/>
                </a:solidFill>
              </a:rPr>
              <a:t>Gaby Umbach - </a:t>
            </a:r>
            <a:r>
              <a:rPr lang="en-GB" dirty="0">
                <a:solidFill>
                  <a:schemeClr val="dk1"/>
                </a:solidFill>
              </a:rPr>
              <a:t>Professor and Director of the Research Area ‘Knowledge, Governance, Transformations’, Global Governance Programme, Robert Schuman Centre for Advanced Studies, European University Institute</a:t>
            </a:r>
            <a:endParaRPr sz="2300" dirty="0">
              <a:solidFill>
                <a:srgbClr val="2F5496"/>
              </a:solidFill>
            </a:endParaRPr>
          </a:p>
          <a:p>
            <a:pPr marL="457200" marR="508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2000" dirty="0">
                <a:solidFill>
                  <a:srgbClr val="2F5496"/>
                </a:solidFill>
              </a:rPr>
              <a:t>Eppo Bruins - </a:t>
            </a:r>
            <a:r>
              <a:rPr lang="en-GB" dirty="0">
                <a:solidFill>
                  <a:schemeClr val="dk1"/>
                </a:solidFill>
              </a:rPr>
              <a:t>Chairman of the </a:t>
            </a:r>
            <a:r>
              <a:rPr lang="en-GB" dirty="0"/>
              <a:t>Advisory Council for Science, Technology and Innovation (</a:t>
            </a:r>
            <a:r>
              <a:rPr lang="en-GB" dirty="0">
                <a:solidFill>
                  <a:schemeClr val="dk1"/>
                </a:solidFill>
              </a:rPr>
              <a:t>AWTI)</a:t>
            </a:r>
            <a:endParaRPr sz="2300" dirty="0">
              <a:solidFill>
                <a:srgbClr val="2F5496"/>
              </a:solidFill>
            </a:endParaRPr>
          </a:p>
          <a:p>
            <a:pPr marL="457200" marR="508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2000" dirty="0">
                <a:solidFill>
                  <a:srgbClr val="2F5496"/>
                </a:solidFill>
              </a:rPr>
              <a:t>Arlene Holmes-</a:t>
            </a:r>
            <a:r>
              <a:rPr lang="en-GB" sz="2000" dirty="0" err="1">
                <a:solidFill>
                  <a:srgbClr val="2F5496"/>
                </a:solidFill>
              </a:rPr>
              <a:t>Hendersen</a:t>
            </a:r>
            <a:r>
              <a:rPr lang="en-GB" sz="2000" dirty="0">
                <a:solidFill>
                  <a:srgbClr val="2F5496"/>
                </a:solidFill>
              </a:rPr>
              <a:t> - </a:t>
            </a:r>
            <a:r>
              <a:rPr lang="en-GB" dirty="0">
                <a:solidFill>
                  <a:schemeClr val="dk1"/>
                </a:solidFill>
              </a:rPr>
              <a:t>Professor of Classics Education and Public Policy MBE, Durham University | Vice-chair Universities Policy Engagement Network (UPEN)</a:t>
            </a: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508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2000" dirty="0">
                <a:solidFill>
                  <a:srgbClr val="2F5496"/>
                </a:solidFill>
              </a:rPr>
              <a:t>Stefaan Vaes - </a:t>
            </a:r>
            <a:r>
              <a:rPr lang="en-GB" dirty="0">
                <a:solidFill>
                  <a:schemeClr val="dk1"/>
                </a:solidFill>
              </a:rPr>
              <a:t>Professor of Mathematics, </a:t>
            </a:r>
            <a:r>
              <a:rPr lang="en-GB" dirty="0" err="1">
                <a:solidFill>
                  <a:schemeClr val="dk1"/>
                </a:solidFill>
              </a:rPr>
              <a:t>Katholieke</a:t>
            </a:r>
            <a:r>
              <a:rPr lang="en-GB" dirty="0">
                <a:solidFill>
                  <a:schemeClr val="dk1"/>
                </a:solidFill>
              </a:rPr>
              <a:t> Universiteit Leuven | Chairperson of </a:t>
            </a:r>
            <a:r>
              <a:rPr lang="en-GB" dirty="0" err="1">
                <a:solidFill>
                  <a:schemeClr val="dk1"/>
                </a:solidFill>
              </a:rPr>
              <a:t>Metaforum</a:t>
            </a:r>
            <a:r>
              <a:rPr lang="en-GB" dirty="0">
                <a:solidFill>
                  <a:schemeClr val="dk1"/>
                </a:solidFill>
              </a:rPr>
              <a:t>, </a:t>
            </a:r>
            <a:r>
              <a:rPr lang="en-GB" dirty="0" err="1">
                <a:solidFill>
                  <a:schemeClr val="dk1"/>
                </a:solidFill>
              </a:rPr>
              <a:t>Katholieke</a:t>
            </a:r>
            <a:r>
              <a:rPr lang="en-GB" dirty="0">
                <a:solidFill>
                  <a:schemeClr val="dk1"/>
                </a:solidFill>
              </a:rPr>
              <a:t> Universiteit Leuven</a:t>
            </a:r>
            <a:endParaRPr dirty="0">
              <a:solidFill>
                <a:schemeClr val="dk1"/>
              </a:solidFill>
            </a:endParaRPr>
          </a:p>
          <a:p>
            <a:pPr marL="457200" marR="508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2000" dirty="0">
                <a:solidFill>
                  <a:srgbClr val="2F5496"/>
                </a:solidFill>
              </a:rPr>
              <a:t>Helen </a:t>
            </a:r>
            <a:r>
              <a:rPr lang="en-GB" sz="2000" dirty="0" err="1">
                <a:solidFill>
                  <a:srgbClr val="2F5496"/>
                </a:solidFill>
              </a:rPr>
              <a:t>Eenmaa</a:t>
            </a:r>
            <a:r>
              <a:rPr lang="en-GB" sz="2000" dirty="0">
                <a:solidFill>
                  <a:srgbClr val="2F5496"/>
                </a:solidFill>
              </a:rPr>
              <a:t>  -</a:t>
            </a:r>
            <a:r>
              <a:rPr lang="en-GB" sz="105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GB" dirty="0">
                <a:solidFill>
                  <a:schemeClr val="dk1"/>
                </a:solidFill>
              </a:rPr>
              <a:t>Associate Professor of Governance and Legal Policy, University of Tartu | President of European Young Academies Science Advice Structure (YASAS)</a:t>
            </a:r>
            <a:endParaRPr dirty="0">
              <a:solidFill>
                <a:schemeClr val="dk1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7916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</a:rPr>
              <a:t>				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97625"/>
            <a:ext cx="9144003" cy="149573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181675" y="95600"/>
            <a:ext cx="91971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137160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33850" y="76475"/>
            <a:ext cx="86616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	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133850" y="76475"/>
            <a:ext cx="8661600" cy="46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2F5496"/>
                </a:solidFill>
              </a:rPr>
              <a:t>DISCUSSION plenary and subgroups  </a:t>
            </a:r>
            <a:endParaRPr sz="2300" b="1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Char char="●"/>
            </a:pPr>
            <a:r>
              <a:rPr lang="en-GB" sz="2300">
                <a:solidFill>
                  <a:srgbClr val="2F5496"/>
                </a:solidFill>
              </a:rPr>
              <a:t>Caroline Ampe </a:t>
            </a:r>
            <a:endParaRPr sz="2300">
              <a:solidFill>
                <a:srgbClr val="2F5496"/>
              </a:solidFill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Char char="●"/>
            </a:pPr>
            <a:r>
              <a:rPr lang="en-GB" sz="2300">
                <a:solidFill>
                  <a:srgbClr val="2F5496"/>
                </a:solidFill>
              </a:rPr>
              <a:t>Sophie Devillers </a:t>
            </a:r>
            <a:endParaRPr sz="2300">
              <a:solidFill>
                <a:srgbClr val="2F5496"/>
              </a:solidFill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Char char="●"/>
            </a:pPr>
            <a:r>
              <a:rPr lang="en-GB" sz="2300">
                <a:solidFill>
                  <a:srgbClr val="2F5496"/>
                </a:solidFill>
              </a:rPr>
              <a:t>Sofie Bracke </a:t>
            </a:r>
            <a:endParaRPr sz="2300">
              <a:solidFill>
                <a:srgbClr val="2F5496"/>
              </a:solidFill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Char char="●"/>
            </a:pPr>
            <a:r>
              <a:rPr lang="en-GB" sz="2300">
                <a:solidFill>
                  <a:srgbClr val="2F5496"/>
                </a:solidFill>
              </a:rPr>
              <a:t>Gide Van Cappel </a:t>
            </a:r>
            <a:endParaRPr sz="23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				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97625"/>
            <a:ext cx="9144003" cy="149573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81675" y="95600"/>
            <a:ext cx="91971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137160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758950" y="361875"/>
            <a:ext cx="3139200" cy="2455200"/>
          </a:xfrm>
          <a:prstGeom prst="rect">
            <a:avLst/>
          </a:prstGeom>
          <a:solidFill>
            <a:srgbClr val="F8F8E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dirty="0">
                <a:solidFill>
                  <a:schemeClr val="dk1"/>
                </a:solidFill>
              </a:rPr>
              <a:t>PERSPECTIVES: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Char char="●"/>
            </a:pPr>
            <a:r>
              <a:rPr lang="en-GB" sz="2200" dirty="0">
                <a:solidFill>
                  <a:srgbClr val="2F5496"/>
                </a:solidFill>
              </a:rPr>
              <a:t>RESEARCHERS </a:t>
            </a:r>
            <a:endParaRPr sz="2200" dirty="0">
              <a:solidFill>
                <a:srgbClr val="2F5496"/>
              </a:solidFill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2F5496"/>
              </a:solidFill>
            </a:endParaRPr>
          </a:p>
          <a:p>
            <a:pPr marL="457200" lvl="0" indent="-3683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Char char="●"/>
            </a:pPr>
            <a:r>
              <a:rPr lang="en-GB" sz="2200" dirty="0">
                <a:solidFill>
                  <a:srgbClr val="2F5496"/>
                </a:solidFill>
              </a:rPr>
              <a:t>POLICYMAKERS </a:t>
            </a:r>
            <a:endParaRPr sz="2200" dirty="0">
              <a:solidFill>
                <a:srgbClr val="2F5496"/>
              </a:solidFill>
            </a:endParaRP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33850" y="76475"/>
            <a:ext cx="5093400" cy="6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300"/>
              <a:buChar char="●"/>
            </a:pPr>
            <a:r>
              <a:rPr lang="en-GB" sz="2200">
                <a:solidFill>
                  <a:srgbClr val="2F5496"/>
                </a:solidFill>
              </a:rPr>
              <a:t>WHY</a:t>
            </a:r>
            <a:endParaRPr sz="2200">
              <a:solidFill>
                <a:srgbClr val="2F549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1"/>
                </a:solidFill>
              </a:rPr>
              <a:t>Role of collective academic actors in multi-disciplinary science advice</a:t>
            </a:r>
            <a:endParaRPr sz="1800" i="1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300"/>
              <a:buChar char="●"/>
            </a:pPr>
            <a:r>
              <a:rPr lang="en-GB" sz="2300">
                <a:solidFill>
                  <a:srgbClr val="2F5496"/>
                </a:solidFill>
              </a:rPr>
              <a:t>WHAT </a:t>
            </a:r>
            <a:endParaRPr sz="2300">
              <a:solidFill>
                <a:srgbClr val="2F549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rgbClr val="222222"/>
                </a:solidFill>
              </a:rPr>
              <a:t>Quality of and expectations for </a:t>
            </a:r>
            <a:r>
              <a:rPr lang="en-GB" sz="1800" i="1">
                <a:solidFill>
                  <a:schemeClr val="dk1"/>
                </a:solidFill>
              </a:rPr>
              <a:t>multi-disciplinary science advice</a:t>
            </a:r>
            <a:endParaRPr sz="1800" i="1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F5496"/>
              </a:buClr>
              <a:buSzPts val="2300"/>
              <a:buChar char="●"/>
            </a:pPr>
            <a:r>
              <a:rPr lang="en-GB" sz="2300">
                <a:solidFill>
                  <a:srgbClr val="2F5496"/>
                </a:solidFill>
              </a:rPr>
              <a:t>HOW </a:t>
            </a:r>
            <a:endParaRPr sz="2300">
              <a:solidFill>
                <a:srgbClr val="2F549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1"/>
                </a:solidFill>
              </a:rPr>
              <a:t>Improvements of the role of collective academic actors in multi-disciplinary science-policy interactions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2F5496"/>
              </a:solidFill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				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97625"/>
            <a:ext cx="9144003" cy="149573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181675" y="95600"/>
            <a:ext cx="91971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1371600" lvl="0" indent="457200" algn="just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33850" y="76475"/>
            <a:ext cx="86616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	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133850" y="76475"/>
            <a:ext cx="8661600" cy="7294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2F5496"/>
                </a:solidFill>
              </a:rPr>
              <a:t>WRAP UP SUBGROUPS </a:t>
            </a:r>
            <a:endParaRPr sz="2000" b="1" dirty="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2F5496"/>
                </a:solidFill>
              </a:rPr>
              <a:t>Gaby Umbach 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>
              <a:solidFill>
                <a:srgbClr val="2F5496"/>
              </a:solidFill>
            </a:endParaRPr>
          </a:p>
          <a:p>
            <a:pPr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2000" b="1" cap="all" dirty="0">
                <a:solidFill>
                  <a:srgbClr val="2F5496"/>
                </a:solidFill>
              </a:rPr>
              <a:t>With feedback of </a:t>
            </a:r>
          </a:p>
          <a:p>
            <a:pPr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-GB" sz="2000" b="1" dirty="0">
              <a:solidFill>
                <a:srgbClr val="2F5496"/>
              </a:solidFill>
            </a:endParaRPr>
          </a:p>
          <a:p>
            <a:pPr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2000" b="1" dirty="0">
                <a:solidFill>
                  <a:srgbClr val="2F5496"/>
                </a:solidFill>
              </a:rPr>
              <a:t>Eppo Bruins</a:t>
            </a:r>
          </a:p>
          <a:p>
            <a:pPr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2000" b="1" dirty="0">
                <a:solidFill>
                  <a:srgbClr val="2F5496"/>
                </a:solidFill>
              </a:rPr>
              <a:t>Arlene Holmes-</a:t>
            </a:r>
            <a:r>
              <a:rPr lang="en-GB" sz="2000" b="1" dirty="0" err="1">
                <a:solidFill>
                  <a:srgbClr val="2F5496"/>
                </a:solidFill>
              </a:rPr>
              <a:t>Hendersen</a:t>
            </a:r>
            <a:r>
              <a:rPr lang="en-GB" sz="2000" b="1" dirty="0">
                <a:solidFill>
                  <a:srgbClr val="2F5496"/>
                </a:solidFill>
              </a:rPr>
              <a:t> </a:t>
            </a:r>
          </a:p>
          <a:p>
            <a:pPr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2000" b="1" dirty="0">
                <a:solidFill>
                  <a:srgbClr val="2F5496"/>
                </a:solidFill>
              </a:rPr>
              <a:t>Stefaan Vaes </a:t>
            </a:r>
          </a:p>
          <a:p>
            <a:pPr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2000" b="1" dirty="0">
                <a:solidFill>
                  <a:srgbClr val="2F5496"/>
                </a:solidFill>
              </a:rPr>
              <a:t>Helen </a:t>
            </a:r>
            <a:r>
              <a:rPr lang="en-GB" sz="2000" b="1" dirty="0" err="1">
                <a:solidFill>
                  <a:srgbClr val="2F5496"/>
                </a:solidFill>
              </a:rPr>
              <a:t>Eenmaa</a:t>
            </a:r>
            <a:endParaRPr sz="2000" b="1" dirty="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F5496"/>
              </a:solidFill>
            </a:endParaRPr>
          </a:p>
          <a:p>
            <a:pPr marL="914400" lvl="0" indent="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F5496"/>
              </a:solidFill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F5496"/>
              </a:solidFill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</a:rPr>
              <a:t>				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On-screen Show (16:9)</PresentationFormat>
  <Paragraphs>85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Roboto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</dc:creator>
  <cp:lastModifiedBy>IBEAS Maria</cp:lastModifiedBy>
  <cp:revision>2</cp:revision>
  <dcterms:modified xsi:type="dcterms:W3CDTF">2024-05-13T10:25:10Z</dcterms:modified>
</cp:coreProperties>
</file>